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6858000" cx="9144000"/>
  <p:notesSz cx="6858000" cy="9144000"/>
  <p:embeddedFontLst>
    <p:embeddedFont>
      <p:font typeface="Tahoma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4" roundtripDataSignature="AMtx7mhX7b9MnRejcRoGYrKH+JC7aSej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2" name="Google Shape;3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9" name="Google Shape;3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6" name="Google Shape;4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3" name="Google Shape;41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0" name="Google Shape;42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9" name="Google Shape;45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6" name="Google Shape;46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3" name="Google Shape;47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0" name="Google Shape;48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7" name="Google Shape;48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4" name="Google Shape;49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1" name="Google Shape;50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5" name="Google Shape;51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2" name="Google Shape;52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9" name="Google Shape;52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6" name="Google Shape;53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8"/>
          <p:cNvSpPr txBox="1"/>
          <p:nvPr>
            <p:ph type="ctrTitle"/>
          </p:nvPr>
        </p:nvSpPr>
        <p:spPr>
          <a:xfrm>
            <a:off x="446355" y="1229033"/>
            <a:ext cx="8203575" cy="192545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8"/>
          <p:cNvSpPr txBox="1"/>
          <p:nvPr>
            <p:ph idx="1" type="subTitle"/>
          </p:nvPr>
        </p:nvSpPr>
        <p:spPr>
          <a:xfrm>
            <a:off x="446357" y="3596941"/>
            <a:ext cx="8188953" cy="101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b="0" i="0" sz="2800">
                <a:solidFill>
                  <a:srgbClr val="00206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6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7"/>
          <p:cNvSpPr txBox="1"/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7"/>
          <p:cNvSpPr txBox="1"/>
          <p:nvPr>
            <p:ph idx="1" type="body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7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7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9"/>
          <p:cNvSpPr txBox="1"/>
          <p:nvPr>
            <p:ph type="title"/>
          </p:nvPr>
        </p:nvSpPr>
        <p:spPr>
          <a:xfrm rot="5400000">
            <a:off x="4732338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7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91" name="Google Shape;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3101618"/>
            <a:ext cx="1463784" cy="70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2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2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3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3600"/>
              <a:buFont typeface="Calibri"/>
              <a:buNone/>
              <a:defRPr sz="3600">
                <a:solidFill>
                  <a:srgbClr val="0B0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3"/>
          <p:cNvSpPr txBox="1"/>
          <p:nvPr>
            <p:ph idx="1" type="body"/>
          </p:nvPr>
        </p:nvSpPr>
        <p:spPr>
          <a:xfrm>
            <a:off x="492566" y="1520754"/>
            <a:ext cx="6284320" cy="4681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4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7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5"/>
          <p:cNvSpPr txBox="1"/>
          <p:nvPr>
            <p:ph type="title"/>
          </p:nvPr>
        </p:nvSpPr>
        <p:spPr>
          <a:xfrm>
            <a:off x="525318" y="313037"/>
            <a:ext cx="8093365" cy="1018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5"/>
          <p:cNvSpPr txBox="1"/>
          <p:nvPr>
            <p:ph idx="1" type="body"/>
          </p:nvPr>
        </p:nvSpPr>
        <p:spPr>
          <a:xfrm>
            <a:off x="536879" y="217786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75"/>
          <p:cNvSpPr txBox="1"/>
          <p:nvPr>
            <p:ph idx="2" type="body"/>
          </p:nvPr>
        </p:nvSpPr>
        <p:spPr>
          <a:xfrm>
            <a:off x="536879" y="2807725"/>
            <a:ext cx="4040188" cy="303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75"/>
          <p:cNvSpPr txBox="1"/>
          <p:nvPr>
            <p:ph idx="3" type="body"/>
          </p:nvPr>
        </p:nvSpPr>
        <p:spPr>
          <a:xfrm>
            <a:off x="4572001" y="217786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75"/>
          <p:cNvSpPr txBox="1"/>
          <p:nvPr>
            <p:ph idx="4" type="body"/>
          </p:nvPr>
        </p:nvSpPr>
        <p:spPr>
          <a:xfrm>
            <a:off x="4572001" y="2807725"/>
            <a:ext cx="4041775" cy="303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7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6"/>
          <p:cNvSpPr txBox="1"/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6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76"/>
          <p:cNvSpPr txBox="1"/>
          <p:nvPr>
            <p:ph idx="2" type="body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6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6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7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6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" name="Google Shape;14;p6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7"/>
          <p:cNvSpPr txBox="1"/>
          <p:nvPr/>
        </p:nvSpPr>
        <p:spPr>
          <a:xfrm>
            <a:off x="-9150" y="6951663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This presentation uses a free template provided by FPPT.com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www.free-power-point-templates.com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204400" y="304800"/>
            <a:ext cx="8203575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Data Analytics &amp; Visualization</a:t>
            </a:r>
            <a:endParaRPr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234880" y="1447800"/>
            <a:ext cx="818895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</a:rPr>
              <a:t>T.E.   AI and DS -  Jan 2023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>
                <a:solidFill>
                  <a:srgbClr val="FF0000"/>
                </a:solidFill>
              </a:rPr>
              <a:t>Dr. M. Vijayalakshmi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448965" y="358107"/>
            <a:ext cx="8246070" cy="861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Predictive Analytics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228600" y="1905000"/>
            <a:ext cx="5192830" cy="42672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Begin with descriptive AND diagnostic analytics</a:t>
            </a:r>
            <a:endParaRPr/>
          </a:p>
          <a:p>
            <a:pPr indent="-28575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Choose the right data based on domain knowledge and relationships among variables</a:t>
            </a:r>
            <a:endParaRPr/>
          </a:p>
          <a:p>
            <a:pPr indent="-28575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Choose the right techniques to yield insight into possible outcomes</a:t>
            </a:r>
            <a:endParaRPr/>
          </a:p>
          <a:p>
            <a:pPr indent="-28575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Determine the likelihood of possible outcomes given initial boundary conditions</a:t>
            </a:r>
            <a:endParaRPr/>
          </a:p>
        </p:txBody>
      </p:sp>
      <p:pic>
        <p:nvPicPr>
          <p:cNvPr descr="http://blogperso.univ-rennes1.fr/arthur.charpentier/public/perso/image001.jpg"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828800"/>
            <a:ext cx="3183556" cy="398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idx="4294967295" type="title"/>
          </p:nvPr>
        </p:nvSpPr>
        <p:spPr>
          <a:xfrm>
            <a:off x="342900" y="304800"/>
            <a:ext cx="8229600" cy="682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Prescriptive Analytics</a:t>
            </a:r>
            <a:endParaRPr/>
          </a:p>
        </p:txBody>
      </p:sp>
      <p:sp>
        <p:nvSpPr>
          <p:cNvPr id="167" name="Google Shape;167;p11"/>
          <p:cNvSpPr txBox="1"/>
          <p:nvPr/>
        </p:nvSpPr>
        <p:spPr>
          <a:xfrm>
            <a:off x="457200" y="1565276"/>
            <a:ext cx="8001000" cy="23622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 w/ predictive analytics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what should occur and how to make it so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mitigating factors that lead to desirable/undesirable outcomes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“What-if” analysis w/ local or global optimization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Find the best set of prices and advertising frequency to maximize revenue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And, the right set of business moves to make to achieve that goal</a:t>
            </a:r>
            <a:endParaRPr/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07441"/>
            <a:ext cx="48768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6005513" y="5408613"/>
            <a:ext cx="198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“Make it so”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tudyonline.unsw.edu.au/sites/default/files/merryn.jpg"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04800"/>
            <a:ext cx="83058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g/default_image.jpg" id="179" name="Google Shape;179;p13"/>
          <p:cNvPicPr preferRelativeResize="0"/>
          <p:nvPr/>
        </p:nvPicPr>
        <p:blipFill rotWithShape="1">
          <a:blip r:embed="rId3">
            <a:alphaModFix/>
          </a:blip>
          <a:srcRect b="8090" l="9586" r="9615" t="0"/>
          <a:stretch/>
        </p:blipFill>
        <p:spPr>
          <a:xfrm>
            <a:off x="76200" y="76200"/>
            <a:ext cx="897128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762000" y="214313"/>
            <a:ext cx="7391400" cy="776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Overview of Data Analytics Lifecycle</a:t>
            </a:r>
            <a:endParaRPr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19200"/>
            <a:ext cx="8153400" cy="517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type="title"/>
          </p:nvPr>
        </p:nvSpPr>
        <p:spPr>
          <a:xfrm>
            <a:off x="990600" y="152401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1: Discovery</a:t>
            </a:r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7848600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type="title"/>
          </p:nvPr>
        </p:nvSpPr>
        <p:spPr>
          <a:xfrm>
            <a:off x="990600" y="152401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1: Discovery</a:t>
            </a:r>
            <a:endParaRPr/>
          </a:p>
        </p:txBody>
      </p:sp>
      <p:sp>
        <p:nvSpPr>
          <p:cNvPr id="200" name="Google Shape;200;p16"/>
          <p:cNvSpPr txBox="1"/>
          <p:nvPr>
            <p:ph idx="1" type="body"/>
          </p:nvPr>
        </p:nvSpPr>
        <p:spPr>
          <a:xfrm>
            <a:off x="304800" y="1752600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Learning the Business Domain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Resources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Framing the Problem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Identifying Key Stakeholders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Interviewing the Analytics Sponsor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Developing Initial Hypotheses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AutoNum type="arabicPeriod"/>
            </a:pPr>
            <a:r>
              <a:rPr lang="en-US" sz="3200"/>
              <a:t>Identifying Potential Data Sources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685800" y="1524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2: Data  Preparation</a:t>
            </a:r>
            <a:endParaRPr/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25975"/>
            <a:ext cx="8458200" cy="516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838200" y="152401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2: Data  Preparation</a:t>
            </a:r>
            <a:endParaRPr/>
          </a:p>
        </p:txBody>
      </p:sp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228600" y="1325078"/>
            <a:ext cx="8534400" cy="5151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Includes steps to explore, preprocess, and condition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Create robust environment – analytics sandbox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Data preparation tends to be the most labor-intensive step in the analytics lifecycle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Often at least 50% of the data science project’s 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The data preparation phase is generally the most iterative and the one that teams tend to underestimate most often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381000" y="228600"/>
            <a:ext cx="80010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 sz="3600"/>
              <a:t>Preparing the Analytic Sandbox</a:t>
            </a:r>
            <a:endParaRPr/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228600" y="1524000"/>
            <a:ext cx="8686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Create the analytic sandbox (also called workspace)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Allows team to explore data without interfering with live production data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Sandbox collects all kinds of data (expansive approach)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sandbox allows organizations to undertake ambitious projects beyond traditional data analysis and BI to perform advanced predictive analytics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Although the concept of an analytics sandbox is relatively new, this concept has become acceptable to data science teams and IT groups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1150938" y="214313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Analytics Lifecycle</a:t>
            </a:r>
            <a:endParaRPr/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457200" y="1524000"/>
            <a:ext cx="8382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Data Analytics Lifecycle 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1: Discovery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2: Data Preparation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3: Model Planning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4: Model Building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5: Communicate Results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Phase 6: Operationalize</a:t>
            </a:r>
            <a:endParaRPr sz="3200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Case Study: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381000" y="152400"/>
            <a:ext cx="8382000" cy="129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</a:rPr>
              <a:t> Performing ETLT</a:t>
            </a:r>
            <a:br>
              <a:rPr b="1" lang="en-US" sz="3600">
                <a:solidFill>
                  <a:srgbClr val="FF0000"/>
                </a:solidFill>
              </a:rPr>
            </a:br>
            <a:r>
              <a:rPr b="1" lang="en-US" sz="3600">
                <a:solidFill>
                  <a:srgbClr val="FF0000"/>
                </a:solidFill>
              </a:rPr>
              <a:t>(Extract, Transform, Load, Transform)</a:t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609600" y="1676400"/>
            <a:ext cx="8534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In ETL users perform extract, transform, load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In the sandbox the process is often ELT – early load preserves the raw data which can be useful to examine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Example – in credit card fraud detection, outliers can represent high-risk transactions that might be inadvertently filtered out or transformed before being loaded into the database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New technologies Hadoop, NoSQL etc are used here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381000" y="1524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/>
              <a:t>Learning about the Data</a:t>
            </a:r>
            <a:endParaRPr/>
          </a:p>
        </p:txBody>
      </p:sp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152400" y="1676400"/>
            <a:ext cx="8729312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Becoming familiar with the data is critical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This activity accomplishes several goals: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–"/>
            </a:pPr>
            <a:r>
              <a:rPr lang="en-US" sz="3200"/>
              <a:t>Determines the data available to the team early in the project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–"/>
            </a:pPr>
            <a:r>
              <a:rPr lang="en-US" sz="3200"/>
              <a:t>Highlights gaps – identifies data not currently available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–"/>
            </a:pPr>
            <a:r>
              <a:rPr lang="en-US" sz="3200"/>
              <a:t>Identifies data outside the organization that might be useful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838200" y="152400"/>
            <a:ext cx="7924800" cy="1523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Learning about the Data Sample Dataset Inventory</a:t>
            </a:r>
            <a:endParaRPr/>
          </a:p>
        </p:txBody>
      </p:sp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1600200"/>
            <a:ext cx="842454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228600" y="304800"/>
            <a:ext cx="76200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/>
              <a:t>Data Conditioning</a:t>
            </a:r>
            <a:endParaRPr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304800" y="1752600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Data conditioning includes cleaning data, normalizing datasets, and performing transformations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Often viewed as a preprocessing step prior to data analysis, it might be performed by data owner, IT department, DBA, etc.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Best to have data scientists involved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Data science teams prefer more data than too little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228600" y="304800"/>
            <a:ext cx="76200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/>
              <a:t>Data Conditioning</a:t>
            </a:r>
            <a:endParaRPr/>
          </a:p>
        </p:txBody>
      </p:sp>
      <p:sp>
        <p:nvSpPr>
          <p:cNvPr id="256" name="Google Shape;256;p24"/>
          <p:cNvSpPr txBox="1"/>
          <p:nvPr>
            <p:ph idx="1" type="body"/>
          </p:nvPr>
        </p:nvSpPr>
        <p:spPr>
          <a:xfrm>
            <a:off x="152400" y="1600200"/>
            <a:ext cx="8534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Additional questions and considerations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What are the data sources?  Target fields?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How clean is the data?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How consistent are the contents and files?  Missing or inconsistent values?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Assess the consistency of the data types – numeric, alphanumeric?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Review the contents to ensure the data makes sense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Look for evidence of systematic error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383406" y="228600"/>
            <a:ext cx="7543800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/>
              <a:t>Survey and Visualize</a:t>
            </a:r>
            <a:endParaRPr/>
          </a:p>
        </p:txBody>
      </p:sp>
      <p:sp>
        <p:nvSpPr>
          <p:cNvPr id="263" name="Google Shape;263;p25"/>
          <p:cNvSpPr txBox="1"/>
          <p:nvPr>
            <p:ph idx="1" type="body"/>
          </p:nvPr>
        </p:nvSpPr>
        <p:spPr>
          <a:xfrm>
            <a:off x="228600" y="1524000"/>
            <a:ext cx="865712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Leverage data visualization tools to gain an overview of the data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Review data to ensure calculations are consistent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Does the data distribution stay consistent?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Assess the granularity of the data, the range of values, and the level of aggregation of the data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Does the data represent the population of interest?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Check time-related variables – daily, weekly, monthly?  Is this good enough?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Is the data standardized/normalized? Scales consistent?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For geospatial datasets, are state/country abbreviations consistent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ey steps in the data preparation process" id="268" name="Google Shape;268;p26"/>
          <p:cNvPicPr preferRelativeResize="0"/>
          <p:nvPr/>
        </p:nvPicPr>
        <p:blipFill rotWithShape="1">
          <a:blip r:embed="rId3">
            <a:alphaModFix/>
          </a:blip>
          <a:srcRect b="25556" l="2586" r="1722" t="19926"/>
          <a:stretch/>
        </p:blipFill>
        <p:spPr>
          <a:xfrm>
            <a:off x="76200" y="381000"/>
            <a:ext cx="89154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 of top data preparation challenges" id="269" name="Google Shape;269;p26"/>
          <p:cNvPicPr preferRelativeResize="0"/>
          <p:nvPr/>
        </p:nvPicPr>
        <p:blipFill rotWithShape="1">
          <a:blip r:embed="rId4">
            <a:alphaModFix/>
          </a:blip>
          <a:srcRect b="25750" l="4123" r="8161" t="8735"/>
          <a:stretch/>
        </p:blipFill>
        <p:spPr>
          <a:xfrm>
            <a:off x="240631" y="3810000"/>
            <a:ext cx="8586537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Common Tools for Data Preparation</a:t>
            </a:r>
            <a:br>
              <a:rPr b="1" lang="en-US" sz="4000">
                <a:solidFill>
                  <a:srgbClr val="FF0000"/>
                </a:solidFill>
              </a:rPr>
            </a:br>
            <a:r>
              <a:rPr b="1" lang="en-US" sz="4000">
                <a:solidFill>
                  <a:srgbClr val="FF0000"/>
                </a:solidFill>
              </a:rPr>
              <a:t>Microsoft Power BI</a:t>
            </a:r>
            <a:endParaRPr/>
          </a:p>
        </p:txBody>
      </p:sp>
      <p:pic>
        <p:nvPicPr>
          <p:cNvPr descr="Screenshot of 03_Microsoft Bi screenshot" id="276" name="Google Shape;276;p2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0200"/>
            <a:ext cx="8763000" cy="475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306387" y="152400"/>
            <a:ext cx="8229600" cy="808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Tools 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descr="Talend screenshot" id="282" name="Google Shape;2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87" y="960439"/>
            <a:ext cx="8531225" cy="54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yx screenshot" id="287" name="Google Shape;2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6200"/>
            <a:ext cx="8683625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304800" y="152400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 Data Analytics Lifecycle Overview</a:t>
            </a:r>
            <a:endParaRPr/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381000" y="1524000"/>
            <a:ext cx="8534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The data analytic lifecycle is designed for Complex Data problems and data science projects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With six phases the project work can occur in several phases simultaneously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The cycle is iterative to portray a real project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 sz="3200"/>
              <a:t>Work can return to earlier phases as new information is uncovered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Data Preparation Tools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Trifacta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Datameer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Databricks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Altair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IBM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Tablaeu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Main features of self-service data preparation tools" id="294" name="Google Shape;294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452" l="5405" r="0" t="8064"/>
          <a:stretch/>
        </p:blipFill>
        <p:spPr>
          <a:xfrm>
            <a:off x="2743200" y="1752600"/>
            <a:ext cx="6248400" cy="48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1150938" y="214313"/>
            <a:ext cx="7307262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Phase 3: Model Planning</a:t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24000"/>
            <a:ext cx="80772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1150938" y="214313"/>
            <a:ext cx="73072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3: Model Planning</a:t>
            </a:r>
            <a:endParaRPr/>
          </a:p>
        </p:txBody>
      </p:sp>
      <p:sp>
        <p:nvSpPr>
          <p:cNvPr id="308" name="Google Shape;308;p32"/>
          <p:cNvSpPr txBox="1"/>
          <p:nvPr>
            <p:ph idx="1" type="body"/>
          </p:nvPr>
        </p:nvSpPr>
        <p:spPr>
          <a:xfrm>
            <a:off x="228600" y="1676400"/>
            <a:ext cx="8534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Activities to consider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Assess the structure of the data – this dictates the tools and analytic techniques for the next phase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Ensure the analytic techniques enable the team to meet the business objectives and accept or reject the working hypotheses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Determine if the situation warrants a single model or a series of techniques as part of a larger analytic workflow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Research and understand how other analysts have approached this kind or similar kind of problem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/>
          <p:nvPr>
            <p:ph type="title"/>
          </p:nvPr>
        </p:nvSpPr>
        <p:spPr>
          <a:xfrm>
            <a:off x="533400" y="2286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3: Model Planning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600">
                <a:solidFill>
                  <a:srgbClr val="FF0000"/>
                </a:solidFill>
              </a:rPr>
              <a:t>Model Planning in Industry Verticals</a:t>
            </a:r>
            <a:endParaRPr/>
          </a:p>
        </p:txBody>
      </p:sp>
      <p:sp>
        <p:nvSpPr>
          <p:cNvPr id="315" name="Google Shape;315;p33"/>
          <p:cNvSpPr txBox="1"/>
          <p:nvPr>
            <p:ph idx="1" type="body"/>
          </p:nvPr>
        </p:nvSpPr>
        <p:spPr>
          <a:xfrm>
            <a:off x="457200" y="2514600"/>
            <a:ext cx="8458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Example of other analysts approaching a similar problem</a:t>
            </a:r>
            <a:endParaRPr/>
          </a:p>
        </p:txBody>
      </p:sp>
      <p:pic>
        <p:nvPicPr>
          <p:cNvPr id="316" name="Google Shape;3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491" y="3124200"/>
            <a:ext cx="8226909" cy="3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152400" y="304800"/>
            <a:ext cx="8900160" cy="1182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Data Exploration  and Variable Selection</a:t>
            </a:r>
            <a:endParaRPr/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220980" y="1676400"/>
            <a:ext cx="8763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Explore data to understand the relationships among the variables &amp; thus selection of the variables and methods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A common way to do this – data visualization tools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Stakeholders and subject matter experts may have ideas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Char char="–"/>
            </a:pPr>
            <a:r>
              <a:rPr lang="en-US" sz="2700">
                <a:solidFill>
                  <a:srgbClr val="FF0000"/>
                </a:solidFill>
              </a:rPr>
              <a:t>For example, some hypothesis that led to the project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Aim for capturing the most essential predictors &amp; variables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Char char="–"/>
            </a:pPr>
            <a:r>
              <a:rPr lang="en-US" sz="2700">
                <a:solidFill>
                  <a:srgbClr val="FF0000"/>
                </a:solidFill>
              </a:rPr>
              <a:t>This often requires iterations and testing to identify key variables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If the team plans to run regression analysis, identify the candidate predictors and outcome variables of the model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1150938" y="214313"/>
            <a:ext cx="69262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Model Selection</a:t>
            </a:r>
            <a:endParaRPr/>
          </a:p>
        </p:txBody>
      </p:sp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152400" y="1600200"/>
            <a:ext cx="8458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 main goal is to choose an analytical technique, or several candidates, based on the end goal of the project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We observe events in the real world and attempt to construct models that emulate this behavior with a set of rules and conditions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Determine whether to use techniques best suited for structured data, unstructured data, or a hybrid approach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Teams often create initial models using statistical software packages such as R, SAS, or Matlab</a:t>
            </a:r>
            <a:endParaRPr sz="24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</a:pPr>
            <a:r>
              <a:rPr lang="en-US" sz="1800"/>
              <a:t>Which may have limitations when applied to very large datasets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 team moves to the model building phase once it has a good idea about the type of model to try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1150938" y="214313"/>
            <a:ext cx="69262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Common Tools for the Model Planning Phase</a:t>
            </a:r>
            <a:endParaRPr/>
          </a:p>
        </p:txBody>
      </p:sp>
      <p:sp>
        <p:nvSpPr>
          <p:cNvPr id="337" name="Google Shape;337;p36"/>
          <p:cNvSpPr txBox="1"/>
          <p:nvPr>
            <p:ph idx="1" type="body"/>
          </p:nvPr>
        </p:nvSpPr>
        <p:spPr>
          <a:xfrm>
            <a:off x="384969" y="1660357"/>
            <a:ext cx="8530431" cy="498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b="1" lang="en-US" sz="2400"/>
              <a:t>R</a:t>
            </a:r>
            <a:r>
              <a:rPr lang="en-US" sz="2400"/>
              <a:t> has a complete set of modeling capabilities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US" sz="2400">
                <a:solidFill>
                  <a:srgbClr val="FF0000"/>
                </a:solidFill>
              </a:rPr>
              <a:t>R contains about 5000 packages for data analysis and graphical presentation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b="1" lang="en-US" sz="2400"/>
              <a:t>SQL Analysis services </a:t>
            </a:r>
            <a:r>
              <a:rPr lang="en-US" sz="2400"/>
              <a:t>can perform in-database analytics of common data mining functions, involved aggregations, and basic predictive models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b="1" lang="en-US" sz="2400"/>
              <a:t>SAS/ACCESS</a:t>
            </a:r>
            <a:r>
              <a:rPr lang="en-US" sz="2400"/>
              <a:t> provides integration between SAS and the analytics sandbox via multiple data connections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Rapid Miner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Tableau Public </a:t>
            </a:r>
            <a:endParaRPr/>
          </a:p>
          <a:p>
            <a:pPr indent="-1905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990600" y="214313"/>
            <a:ext cx="74676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4: Model Building</a:t>
            </a:r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2" y="1491641"/>
            <a:ext cx="8229598" cy="54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990600" y="214313"/>
            <a:ext cx="74676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4: Model Building</a:t>
            </a:r>
            <a:endParaRPr/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194661" y="1278372"/>
            <a:ext cx="88392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Execute the models defined in Phase 3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Develop datasets for training, testing, and production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Develop analytic model on training data, test on test data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Question to consider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Does the model appear valid and accurate on the test data?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Does the model output/behavior make sense to the domain experts?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 the parameter values make sense in the context of the domain?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Is the model sufficiently accurate to meet the goal?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Does the model avoid intolerable mistakes? 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Are more data or inputs needed?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Will the kind of model chosen support the runtime environment?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Is a different form of the model required to address the business problem?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1" i="0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Lifecycle of Model Building Phase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Select variables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Balance data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Build models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Deploy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Maintain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Define success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Explore data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Condition data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152400" y="304799"/>
            <a:ext cx="84582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Key Roles for a Successful Analytics Project</a:t>
            </a: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07" y="1447800"/>
            <a:ext cx="8102462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990600" y="214313"/>
            <a:ext cx="74676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Common Tools for 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>
                <a:solidFill>
                  <a:srgbClr val="FF0000"/>
                </a:solidFill>
              </a:rPr>
              <a:t>the Model Building Phase</a:t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190500" y="1600199"/>
            <a:ext cx="8763000" cy="504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Commercial Tools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SAS Enterprise Miner – built for enterprise-level computing &amp; analytics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SPSS Modeler (IBM) – provides enterprise-level computing and analytics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Matlab – high-level language for data analytics, algorithms, data exploration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–"/>
            </a:pPr>
            <a:r>
              <a:rPr lang="en-US" sz="2300">
                <a:solidFill>
                  <a:srgbClr val="FF0000"/>
                </a:solidFill>
              </a:rPr>
              <a:t>Alpine Miner – provides GUI frontend for backend analytics tools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Free or Open Source Tools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R and PL/R - PL/R is a procedural language for PostgreSQL with 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Octave – language for computational modeling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WEKA – data mining software package with analytic workbench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Char char="–"/>
            </a:pPr>
            <a:r>
              <a:rPr b="1" lang="en-US" sz="2300">
                <a:solidFill>
                  <a:srgbClr val="0070C0"/>
                </a:solidFill>
              </a:rPr>
              <a:t>Python – language providing toolkits for machine learning and analysis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5: Communicate Results</a:t>
            </a:r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5896"/>
            <a:ext cx="6624486" cy="5163504"/>
          </a:xfrm>
          <a:prstGeom prst="rect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sp>
        <p:nvSpPr>
          <p:cNvPr id="372" name="Google Shape;372;p41"/>
          <p:cNvSpPr txBox="1"/>
          <p:nvPr/>
        </p:nvSpPr>
        <p:spPr>
          <a:xfrm>
            <a:off x="-2417523" y="1127342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9645041" y="2304789"/>
            <a:ext cx="184731" cy="3385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5: Communicate Results</a:t>
            </a:r>
            <a:endParaRPr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304800" y="1479817"/>
            <a:ext cx="6705600" cy="5149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After executing model team need to compare outcomes of modeling to criteria established for success and failure.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Team considers how best to articulate findings and outcomes to various team members and stakeholders, taking into account warning, assumptions.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Team should identify key findings, quantify business value, and develop narrative to summarize and convey findings to stakeholders.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273239"/>
              </a:buClr>
              <a:buSzPts val="2800"/>
              <a:buChar char="•"/>
            </a:pPr>
            <a:br>
              <a:rPr b="0" i="0" lang="en-US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-2417523" y="1127342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9645041" y="2304789"/>
            <a:ext cx="184731" cy="3385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228600" y="214313"/>
            <a:ext cx="8915400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 Phase 5: Communicate Results</a:t>
            </a:r>
            <a:endParaRPr/>
          </a:p>
        </p:txBody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457200" y="1371600"/>
            <a:ext cx="8458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Determine if the team succeeded or failed in its objectives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Assess if the results are statistically significant and valid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If so, identify aspects of the results that present salient findings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Identify surprising results and those in line with the hypotheses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Communicate and document the key findings and major insights derived from the analysis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This is the most visible portion of the process to the outside stakeholders and sponsors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Phase 6: Operationalize</a:t>
            </a:r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65" y="1484338"/>
            <a:ext cx="8246070" cy="514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419100" y="214313"/>
            <a:ext cx="8305800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403" name="Google Shape;403;p45"/>
          <p:cNvSpPr txBox="1"/>
          <p:nvPr>
            <p:ph idx="1" type="body"/>
          </p:nvPr>
        </p:nvSpPr>
        <p:spPr>
          <a:xfrm>
            <a:off x="609600" y="1678839"/>
            <a:ext cx="8382000" cy="4964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In this last phase, the team communicates the benefits of the project more broadly and sets up a pilot project to deploy the work in a controlled way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Risk is managed effectively by undertaking small scope, pilot deployment before a wide-scale rollout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During the pilot project, the team may need to execute the algorithm more efficiently in the database rather than with in-memory tools like R, especially with larger datasets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To test the model in a live setting, consider running the model in a production environment for a discrete set of products or a single line of business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/>
              <a:t>Monitor model accuracy and retrain the model if necessary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type="title"/>
          </p:nvPr>
        </p:nvSpPr>
        <p:spPr>
          <a:xfrm>
            <a:off x="152400" y="152400"/>
            <a:ext cx="8305800" cy="1081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Key outputs from successful analytics project</a:t>
            </a: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8382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type="title"/>
          </p:nvPr>
        </p:nvSpPr>
        <p:spPr>
          <a:xfrm>
            <a:off x="591855" y="162838"/>
            <a:ext cx="8305800" cy="1299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Key outputs from successful analytics project</a:t>
            </a:r>
            <a:endParaRPr/>
          </a:p>
        </p:txBody>
      </p:sp>
      <p:sp>
        <p:nvSpPr>
          <p:cNvPr id="417" name="Google Shape;417;p47"/>
          <p:cNvSpPr txBox="1"/>
          <p:nvPr>
            <p:ph idx="1" type="body"/>
          </p:nvPr>
        </p:nvSpPr>
        <p:spPr>
          <a:xfrm>
            <a:off x="304800" y="1676400"/>
            <a:ext cx="8839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Business user – tries to determine business benefits and implications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Project sponsor – wants business impact, risks, ROI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Project manager – needs to determine if project completed on time, within budget, goals met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Business intelligence analyst – needs to know if reports and dashboards will be impacted and need to change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Data engineer and DBA – must share code and document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200"/>
              <a:t>Data scientist – must share code and explain model to peers, managers, stakeholders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/>
          <p:nvPr>
            <p:ph type="title"/>
          </p:nvPr>
        </p:nvSpPr>
        <p:spPr>
          <a:xfrm>
            <a:off x="457200" y="152400"/>
            <a:ext cx="8305800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Phase 6: Operationalize</a:t>
            </a:r>
            <a:br>
              <a:rPr b="1" lang="en-US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Four main deliverables</a:t>
            </a:r>
            <a:endParaRPr/>
          </a:p>
        </p:txBody>
      </p:sp>
      <p:sp>
        <p:nvSpPr>
          <p:cNvPr id="424" name="Google Shape;424;p48"/>
          <p:cNvSpPr txBox="1"/>
          <p:nvPr>
            <p:ph idx="1" type="body"/>
          </p:nvPr>
        </p:nvSpPr>
        <p:spPr>
          <a:xfrm>
            <a:off x="228600" y="1676400"/>
            <a:ext cx="8686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3600"/>
              <a:t>Although the seven roles represent many interests, the interests overlap and can be met with four main deliverables</a:t>
            </a:r>
            <a:endParaRPr/>
          </a:p>
          <a:p>
            <a:pPr indent="-457200" lvl="1" marL="914400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Presentation for project sponsors – high-level takeaways for executive level stakeholders</a:t>
            </a:r>
            <a:endParaRPr/>
          </a:p>
          <a:p>
            <a:pPr indent="-457200" lvl="1" marL="914400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Presentation for analysts – describes business process changes and reporting changes, includes details and technical graphs</a:t>
            </a:r>
            <a:endParaRPr sz="2400">
              <a:solidFill>
                <a:srgbClr val="FF0000"/>
              </a:solidFill>
            </a:endParaRPr>
          </a:p>
          <a:p>
            <a:pPr indent="-457200" lvl="1" marL="914400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Code for technical people</a:t>
            </a:r>
            <a:endParaRPr/>
          </a:p>
          <a:p>
            <a:pPr indent="-457200" lvl="1" marL="914400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rgbClr val="FF0000"/>
                </a:solidFill>
              </a:rPr>
              <a:t>Technical specifications of implementing the code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ix Data Analysis Phases" id="429" name="Google Shape;4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200"/>
            <a:ext cx="8839200" cy="64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228600" y="214313"/>
            <a:ext cx="8534400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Key Roles for a  Successful Analytics Project</a:t>
            </a:r>
            <a:endParaRPr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228600" y="1447800"/>
            <a:ext cx="8628246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Business User – understands the domain area</a:t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Project Sponsor – provides requirements</a:t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Project Manager – ensures meeting objectives</a:t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Business Intelligence Analyst – provides business domain expertise based on deep understanding of the data</a:t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Database Administrator (DBA) – creates DB environment</a:t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002060"/>
              </a:buClr>
              <a:buSzPts val="2700"/>
              <a:buChar char="•"/>
            </a:pPr>
            <a:r>
              <a:rPr lang="en-US" sz="2700"/>
              <a:t>Data Engineer – provides technical skills, assists data management and extraction, supports analytic sandbox</a:t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2700"/>
              <a:buChar char="•"/>
            </a:pPr>
            <a:r>
              <a:rPr lang="en-US" sz="2700">
                <a:solidFill>
                  <a:srgbClr val="FF0000"/>
                </a:solidFill>
              </a:rPr>
              <a:t>Data Scientist</a:t>
            </a:r>
            <a:r>
              <a:rPr lang="en-US" sz="2700"/>
              <a:t> – provides analytic techniques and modeling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0"/>
          <p:cNvPicPr preferRelativeResize="0"/>
          <p:nvPr/>
        </p:nvPicPr>
        <p:blipFill rotWithShape="1">
          <a:blip r:embed="rId3">
            <a:alphaModFix/>
          </a:blip>
          <a:srcRect b="0" l="0" r="0" t="11765"/>
          <a:stretch/>
        </p:blipFill>
        <p:spPr>
          <a:xfrm>
            <a:off x="304800" y="152400"/>
            <a:ext cx="86106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 steps of a data and analytics project" id="439" name="Google Shape;4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03" y="1524000"/>
            <a:ext cx="8526194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Practical Data Analytics Life Cycle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 steps of data analysis" id="445" name="Google Shape;4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2" y="3429000"/>
            <a:ext cx="8534400" cy="624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Analytics Life Cycle Phases" id="450" name="Google Shape;450;p53"/>
          <p:cNvPicPr preferRelativeResize="0"/>
          <p:nvPr/>
        </p:nvPicPr>
        <p:blipFill rotWithShape="1">
          <a:blip r:embed="rId3">
            <a:alphaModFix/>
          </a:blip>
          <a:srcRect b="9530" l="0" r="0" t="13044"/>
          <a:stretch/>
        </p:blipFill>
        <p:spPr>
          <a:xfrm>
            <a:off x="113714" y="914400"/>
            <a:ext cx="8916572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/>
          <p:nvPr>
            <p:ph type="title"/>
          </p:nvPr>
        </p:nvSpPr>
        <p:spPr>
          <a:xfrm>
            <a:off x="381000" y="207817"/>
            <a:ext cx="8229600" cy="639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Life Cycle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 b="0" l="0" r="0" t="8391"/>
          <a:stretch/>
        </p:blipFill>
        <p:spPr>
          <a:xfrm>
            <a:off x="127000" y="381000"/>
            <a:ext cx="8890000" cy="6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266700" y="-12"/>
            <a:ext cx="8610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 Case Study: Global Innovation Network and Analysis (GINA)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685800" y="2286000"/>
            <a:ext cx="8458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EMC’s new director wanted to improve the company’s engagement of employees across the global centers of excellence (GCE) to drive innovation, research, and university partnerships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This project was created to accomplish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Store formal and informal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Track research from global technologists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Mine the data for patterns and insights to improve the team’s operations and strategy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>
            <p:ph type="title"/>
          </p:nvPr>
        </p:nvSpPr>
        <p:spPr>
          <a:xfrm>
            <a:off x="1150939" y="214313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1: Discovery</a:t>
            </a:r>
            <a:endParaRPr/>
          </a:p>
        </p:txBody>
      </p:sp>
      <p:sp>
        <p:nvSpPr>
          <p:cNvPr id="470" name="Google Shape;470;p56"/>
          <p:cNvSpPr txBox="1"/>
          <p:nvPr>
            <p:ph idx="1" type="body"/>
          </p:nvPr>
        </p:nvSpPr>
        <p:spPr>
          <a:xfrm>
            <a:off x="423070" y="1711890"/>
            <a:ext cx="86106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Team members and roles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Business user, project sponsor, project manager – Vice President from Office of CTO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BI analyst – person from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Data engineer and DBA – people from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Data scientist – distinguished engineer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/>
          <p:nvPr>
            <p:ph type="title"/>
          </p:nvPr>
        </p:nvSpPr>
        <p:spPr>
          <a:xfrm>
            <a:off x="1150939" y="214313"/>
            <a:ext cx="71548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1: Discovery</a:t>
            </a:r>
            <a:endParaRPr/>
          </a:p>
        </p:txBody>
      </p:sp>
      <p:sp>
        <p:nvSpPr>
          <p:cNvPr id="477" name="Google Shape;477;p57"/>
          <p:cNvSpPr txBox="1"/>
          <p:nvPr>
            <p:ph idx="1" type="body"/>
          </p:nvPr>
        </p:nvSpPr>
        <p:spPr>
          <a:xfrm>
            <a:off x="440135" y="1905000"/>
            <a:ext cx="826373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The data fell into two categories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Five years of idea submissions from internal innovation contests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Minutes and notes representing innovation and research activity from around the world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Hypotheses grouped into two categories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Descriptive analytics of what is happening to spark further creativity, collaboration, and asset generation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Predictive analytics  to advise executive management of where it should be investing in the future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>
            <p:ph type="title"/>
          </p:nvPr>
        </p:nvSpPr>
        <p:spPr>
          <a:xfrm>
            <a:off x="838200" y="214313"/>
            <a:ext cx="8305799" cy="123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2: Data Preparation</a:t>
            </a:r>
            <a:endParaRPr/>
          </a:p>
        </p:txBody>
      </p:sp>
      <p:sp>
        <p:nvSpPr>
          <p:cNvPr id="484" name="Google Shape;484;p58"/>
          <p:cNvSpPr txBox="1"/>
          <p:nvPr>
            <p:ph idx="1" type="body"/>
          </p:nvPr>
        </p:nvSpPr>
        <p:spPr>
          <a:xfrm>
            <a:off x="685800" y="1676400"/>
            <a:ext cx="80772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Set up an analytics sandbox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Discovered that certain data needed conditioning and normalization and that missing datasets were critical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Team recognized that poor quality data could impact subsequent steps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They discovered many names were misspelled and problems with extra spaces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/>
              <a:t>These seemingly small problems had to be addressed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3: Model Planning</a:t>
            </a:r>
            <a:endParaRPr/>
          </a:p>
        </p:txBody>
      </p:sp>
      <p:sp>
        <p:nvSpPr>
          <p:cNvPr id="491" name="Google Shape;491;p59"/>
          <p:cNvSpPr txBox="1"/>
          <p:nvPr>
            <p:ph idx="1" type="body"/>
          </p:nvPr>
        </p:nvSpPr>
        <p:spPr>
          <a:xfrm>
            <a:off x="852814" y="17526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The study included the following considerations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Identify the right milestones to achieve the goals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Trace how people move ideas from each milestone toward the goal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Tract ideas that die and others that reach the goal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Compare times and outcomes using a few different methods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iro.medium.com/max/900/1*z5n84q1b6bEd9ALs75GW2w.png"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24175" y="274662"/>
            <a:ext cx="7549941" cy="584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Four Types of Data Analytics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descr="https://www.analytics8.com/wp-content/uploads/2021/06/4-pillars-of-analytics-1024x324.png" id="132" name="Google Shape;1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125" y="2211813"/>
            <a:ext cx="5287849" cy="3810000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4: Model Building</a:t>
            </a:r>
            <a:endParaRPr/>
          </a:p>
        </p:txBody>
      </p:sp>
      <p:sp>
        <p:nvSpPr>
          <p:cNvPr id="498" name="Google Shape;498;p60"/>
          <p:cNvSpPr txBox="1"/>
          <p:nvPr>
            <p:ph idx="1" type="body"/>
          </p:nvPr>
        </p:nvSpPr>
        <p:spPr>
          <a:xfrm>
            <a:off x="533400" y="2514600"/>
            <a:ext cx="8008536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Several analytic method were employed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NLP on textual descriptions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Social network analysis using R and Rstudio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Developed social graphs and visualizations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4: Model Building</a:t>
            </a:r>
            <a:br>
              <a:rPr lang="en-US"/>
            </a:br>
            <a:r>
              <a:rPr lang="en-US" sz="3200"/>
              <a:t>Social graph of data submitters and finalists</a:t>
            </a:r>
            <a:endParaRPr/>
          </a:p>
        </p:txBody>
      </p:sp>
      <p:pic>
        <p:nvPicPr>
          <p:cNvPr id="505" name="Google Shape;5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05000"/>
            <a:ext cx="7708794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4: Model Building</a:t>
            </a:r>
            <a:br>
              <a:rPr lang="en-US"/>
            </a:br>
            <a:r>
              <a:rPr lang="en-US" sz="3200"/>
              <a:t>Social graph of top innovation influencers</a:t>
            </a: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883808"/>
            <a:ext cx="6705600" cy="497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>
            <p:ph type="title"/>
          </p:nvPr>
        </p:nvSpPr>
        <p:spPr>
          <a:xfrm>
            <a:off x="-76200" y="214313"/>
            <a:ext cx="9220199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5: Communicate Results</a:t>
            </a:r>
            <a:endParaRPr/>
          </a:p>
        </p:txBody>
      </p:sp>
      <p:sp>
        <p:nvSpPr>
          <p:cNvPr id="519" name="Google Shape;519;p63"/>
          <p:cNvSpPr txBox="1"/>
          <p:nvPr>
            <p:ph idx="1" type="body"/>
          </p:nvPr>
        </p:nvSpPr>
        <p:spPr>
          <a:xfrm>
            <a:off x="190499" y="2895600"/>
            <a:ext cx="8686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Study was successful in in identifying hidden innovators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Found high density of innovators in Cork, Ireland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CTO office launched longitudinal studies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6: Operationalize</a:t>
            </a:r>
            <a:endParaRPr/>
          </a:p>
        </p:txBody>
      </p:sp>
      <p:sp>
        <p:nvSpPr>
          <p:cNvPr id="526" name="Google Shape;526;p64"/>
          <p:cNvSpPr txBox="1"/>
          <p:nvPr>
            <p:ph idx="1" type="body"/>
          </p:nvPr>
        </p:nvSpPr>
        <p:spPr>
          <a:xfrm>
            <a:off x="838200" y="2286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Deployment was not really discussed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Key findings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Need more data in future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Some data were sensitive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 parallel initiative needs to be created to improve basic BI activities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 mechanism is needed to continually reevaluate the model after deployment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type="title"/>
          </p:nvPr>
        </p:nvSpPr>
        <p:spPr>
          <a:xfrm>
            <a:off x="838200" y="214313"/>
            <a:ext cx="8305799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Phase 6: Operationalize</a:t>
            </a:r>
            <a:endParaRPr/>
          </a:p>
        </p:txBody>
      </p:sp>
      <p:pic>
        <p:nvPicPr>
          <p:cNvPr id="533" name="Google Shape;53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1981200"/>
            <a:ext cx="746805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1150939" y="214313"/>
            <a:ext cx="7231062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/>
              <a:t>Summary</a:t>
            </a:r>
            <a:endParaRPr/>
          </a:p>
        </p:txBody>
      </p:sp>
      <p:sp>
        <p:nvSpPr>
          <p:cNvPr id="540" name="Google Shape;540;p66"/>
          <p:cNvSpPr txBox="1"/>
          <p:nvPr>
            <p:ph idx="1" type="body"/>
          </p:nvPr>
        </p:nvSpPr>
        <p:spPr>
          <a:xfrm>
            <a:off x="381000" y="1524000"/>
            <a:ext cx="8610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The Data Analytics Lifecycle is an approach to managing and executing analytic projects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Lifecycle has six phases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Bulk of the time usually spent on preparation – phases 1 and 2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Char char="•"/>
            </a:pPr>
            <a:r>
              <a:rPr lang="en-US" sz="3600"/>
              <a:t>Seven roles needed for a data science team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4294967295"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Types of Analytics</a:t>
            </a:r>
            <a:endParaRPr/>
          </a:p>
        </p:txBody>
      </p:sp>
      <p:sp>
        <p:nvSpPr>
          <p:cNvPr id="138" name="Google Shape;138;p7"/>
          <p:cNvSpPr txBox="1"/>
          <p:nvPr>
            <p:ph idx="4294967295" type="body"/>
          </p:nvPr>
        </p:nvSpPr>
        <p:spPr>
          <a:xfrm>
            <a:off x="304800" y="1600200"/>
            <a:ext cx="8229600" cy="5095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Descriptive</a:t>
            </a:r>
            <a:r>
              <a:rPr lang="en-US" sz="2400"/>
              <a:t>: A set of techniques for reviewing and examining the data set(s) to understand the data and analyze business performance</a:t>
            </a:r>
            <a:r>
              <a:rPr lang="en-US" sz="2800"/>
              <a:t>.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Diagnostic</a:t>
            </a:r>
            <a:r>
              <a:rPr lang="en-US" sz="2400"/>
              <a:t>: A set of techniques for determine what has happened and why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Predictive</a:t>
            </a:r>
            <a:r>
              <a:rPr lang="en-US" sz="2400"/>
              <a:t>: </a:t>
            </a:r>
            <a:r>
              <a:rPr lang="en-US" sz="2400">
                <a:solidFill>
                  <a:srgbClr val="000000"/>
                </a:solidFill>
              </a:rPr>
              <a:t>A set of techniques that analyze current and historical data to </a:t>
            </a:r>
            <a:r>
              <a:rPr lang="en-US" sz="2400"/>
              <a:t>determine what is most likely to (not) happen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 sz="2400" u="sng"/>
              <a:t>Prescriptive</a:t>
            </a:r>
            <a:r>
              <a:rPr lang="en-US" sz="2400"/>
              <a:t>: A set of techniques for computationally developing and analyzing alternatives that can become courses of action – either tactical or strategic – that may discover the unexpected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idx="4294967295" type="title"/>
          </p:nvPr>
        </p:nvSpPr>
        <p:spPr>
          <a:xfrm>
            <a:off x="457200" y="274639"/>
            <a:ext cx="8229600" cy="639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Descriptive Analytics</a:t>
            </a:r>
            <a:endParaRPr/>
          </a:p>
        </p:txBody>
      </p:sp>
      <p:sp>
        <p:nvSpPr>
          <p:cNvPr id="144" name="Google Shape;144;p8"/>
          <p:cNvSpPr txBox="1"/>
          <p:nvPr>
            <p:ph idx="4294967295" type="body"/>
          </p:nvPr>
        </p:nvSpPr>
        <p:spPr>
          <a:xfrm>
            <a:off x="685800" y="1070288"/>
            <a:ext cx="8229600" cy="2819642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Identify the attributes, then assess/evaluate the attributes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Estimate the magnitude to correlate the relative contribution of each attribute to the final solution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Accumulate more instances of data from the data sources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If possible, perform the steps of evaluation, classification and categorization quickly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Yield a measure of adaptability within the OODA loop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At some threshold, crossover into diagnostic and predictive analytics</a:t>
            </a:r>
            <a:endParaRPr sz="2400"/>
          </a:p>
        </p:txBody>
      </p:sp>
      <p:pic>
        <p:nvPicPr>
          <p:cNvPr descr="dashboards.jpg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4053840"/>
            <a:ext cx="4114800" cy="2499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 Cartoons To Give Current Big Data Hype A Perspective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4049829"/>
            <a:ext cx="3886200" cy="240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304800" y="249522"/>
            <a:ext cx="8246070" cy="63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Diagnostic Analytics</a:t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304800" y="1066800"/>
            <a:ext cx="8229600" cy="30480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 with descriptive analytics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patterns from large data quantities via data mining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Correlate data types for explanation of near-term behavior – past and present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 linear/non-linear behavior not easily identifiable through other approaches.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by classifying past insurance claims, estimate the number of future claims to flag for investigation with a high probability of being fraudulent.</a:t>
            </a:r>
            <a:endParaRPr/>
          </a:p>
        </p:txBody>
      </p:sp>
      <p:pic>
        <p:nvPicPr>
          <p:cNvPr descr="regression line.jpg"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4267200"/>
            <a:ext cx="32004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2430" t="0"/>
          <a:stretch/>
        </p:blipFill>
        <p:spPr>
          <a:xfrm>
            <a:off x="990600" y="4213225"/>
            <a:ext cx="3219450" cy="2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V_Module1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2006-10-17T22:27:14Z</dcterms:created>
  <dc:creator>ctappert</dc:creator>
</cp:coreProperties>
</file>